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32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Дънна платка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bg-BG" sz="3200" dirty="0"/>
              <a:t>Предназначение: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3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Гръбнак на компютърната система: Свързва всички основни хардуерни компоненти в едно цяло.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3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Комуникационен хъб: Осигурява пътища за обмен на данни между процесора, паметта, дисковете и периферните устройства.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3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Електроразпределение: Регулира и подава необходимото напрежение към всеки компонент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72BBCC-C276-EA2D-1CC9-23C9EB83DFAB}"/>
              </a:ext>
            </a:extLst>
          </p:cNvPr>
          <p:cNvSpPr txBox="1">
            <a:spLocks/>
          </p:cNvSpPr>
          <p:nvPr/>
        </p:nvSpPr>
        <p:spPr>
          <a:xfrm>
            <a:off x="66639" y="4884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sz="3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Борис Гешев 10ж </a:t>
            </a:r>
            <a:r>
              <a:rPr lang="en-US" sz="320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№4</a:t>
            </a:r>
            <a:r>
              <a:rPr lang="en-US" sz="32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lang="ru-RU" sz="3000" dirty="0">
              <a:solidFill>
                <a:schemeClr val="tx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Хард диск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sz="2800" dirty="0"/>
              <a:t>Предназначение: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Дългосрочно съхранение: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Запазва данни дори когато компютърът е изключен.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Системен хост: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Съдържа операционната система, всички програми и потребителски файлове.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Архивиране: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Поддържа сигурността на личната и бизнес информация.</a:t>
            </a:r>
          </a:p>
          <a:p>
            <a:pPr marL="0" indent="0">
              <a:buNone/>
            </a:pPr>
            <a:r>
              <a:rPr lang="bg-BG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0075198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Хард диск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5895920" cy="3726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Принцип на работа: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HDD записва данни магнитно върху въртящи се плочи. SSD (Solid State) работи без движещи се части, използвайки NAND флаш памет и контролер, който управлява електрическите заряди в клетките за светкавичен достъп.</a:t>
            </a:r>
            <a:endParaRPr lang="bg-BG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9C1414-EFB6-4B92-5D6F-0D100411A911}"/>
              </a:ext>
            </a:extLst>
          </p:cNvPr>
          <p:cNvSpPr txBox="1">
            <a:spLocks/>
          </p:cNvSpPr>
          <p:nvPr/>
        </p:nvSpPr>
        <p:spPr>
          <a:xfrm>
            <a:off x="6227486" y="1808192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bg-BG" sz="2800" dirty="0"/>
              <a:t>Блокова схема: </a:t>
            </a:r>
          </a:p>
        </p:txBody>
      </p:sp>
      <p:pic>
        <p:nvPicPr>
          <p:cNvPr id="9218" name="Picture 2" descr="SSD/HDD Controller Diagram">
            <a:extLst>
              <a:ext uri="{FF2B5EF4-FFF2-40B4-BE49-F238E27FC236}">
                <a16:creationId xmlns:a16="http://schemas.microsoft.com/office/drawing/2014/main" id="{EB30DC3A-B0E5-DDB6-7092-9AA1B42D5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712" y="2318083"/>
            <a:ext cx="3489070" cy="4235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471837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Хард диск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/>
              <a:t>Параметри и характеристики: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AAAA74-EBF8-3C6F-74C7-53A069240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611039"/>
              </p:ext>
            </p:extLst>
          </p:nvPr>
        </p:nvGraphicFramePr>
        <p:xfrm>
          <a:off x="792466" y="2710811"/>
          <a:ext cx="8114028" cy="3881436"/>
        </p:xfrm>
        <a:graphic>
          <a:graphicData uri="http://schemas.openxmlformats.org/drawingml/2006/table">
            <a:tbl>
              <a:tblPr/>
              <a:tblGrid>
                <a:gridCol w="4057014">
                  <a:extLst>
                    <a:ext uri="{9D8B030D-6E8A-4147-A177-3AD203B41FA5}">
                      <a16:colId xmlns:a16="http://schemas.microsoft.com/office/drawing/2014/main" val="674797418"/>
                    </a:ext>
                  </a:extLst>
                </a:gridCol>
                <a:gridCol w="4057014">
                  <a:extLst>
                    <a:ext uri="{9D8B030D-6E8A-4147-A177-3AD203B41FA5}">
                      <a16:colId xmlns:a16="http://schemas.microsoft.com/office/drawing/2014/main" val="1379067131"/>
                    </a:ext>
                  </a:extLst>
                </a:gridCol>
              </a:tblGrid>
              <a:tr h="510974">
                <a:tc>
                  <a:txBody>
                    <a:bodyPr/>
                    <a:lstStyle/>
                    <a:p>
                      <a:pPr algn="l"/>
                      <a:r>
                        <a:rPr lang="bg-BG" sz="170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Параметър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700" dirty="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Описание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939235"/>
                  </a:ext>
                </a:extLst>
              </a:tr>
              <a:tr h="776287">
                <a:tc>
                  <a:txBody>
                    <a:bodyPr/>
                    <a:lstStyle/>
                    <a:p>
                      <a:r>
                        <a:rPr lang="bg-BG" sz="1700">
                          <a:solidFill>
                            <a:srgbClr val="EEEEEE"/>
                          </a:solidFill>
                          <a:effectLst/>
                        </a:rPr>
                        <a:t>Капацитет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>
                          <a:solidFill>
                            <a:srgbClr val="EEEEEE"/>
                          </a:solidFill>
                          <a:effectLst/>
                        </a:rPr>
                        <a:t>Колко данни се събират (GB или TB).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634361"/>
                  </a:ext>
                </a:extLst>
              </a:tr>
              <a:tr h="776287">
                <a:tc>
                  <a:txBody>
                    <a:bodyPr/>
                    <a:lstStyle/>
                    <a:p>
                      <a:r>
                        <a:rPr lang="bg-BG" sz="1700">
                          <a:solidFill>
                            <a:srgbClr val="EEEEEE"/>
                          </a:solidFill>
                          <a:effectLst/>
                        </a:rPr>
                        <a:t>Скорост на четене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>
                          <a:solidFill>
                            <a:srgbClr val="EEEEEE"/>
                          </a:solidFill>
                          <a:effectLst/>
                        </a:rPr>
                        <a:t>Бързина на зареждане на данни (MB/s или GB/s).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492792"/>
                  </a:ext>
                </a:extLst>
              </a:tr>
              <a:tr h="776287">
                <a:tc>
                  <a:txBody>
                    <a:bodyPr/>
                    <a:lstStyle/>
                    <a:p>
                      <a:r>
                        <a:rPr lang="bg-BG" sz="1700">
                          <a:solidFill>
                            <a:srgbClr val="EEEEEE"/>
                          </a:solidFill>
                          <a:effectLst/>
                        </a:rPr>
                        <a:t>Интерфейс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>
                          <a:solidFill>
                            <a:srgbClr val="EEEEEE"/>
                          </a:solidFill>
                          <a:effectLst/>
                        </a:rPr>
                        <a:t>Начин на свързване (SATA, NVMe PCIe Gen 4/5).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518433"/>
                  </a:ext>
                </a:extLst>
              </a:tr>
              <a:tr h="1041601">
                <a:tc>
                  <a:txBody>
                    <a:bodyPr/>
                    <a:lstStyle/>
                    <a:p>
                      <a:r>
                        <a:rPr lang="bg-BG" sz="1700">
                          <a:solidFill>
                            <a:srgbClr val="EEEEEE"/>
                          </a:solidFill>
                          <a:effectLst/>
                        </a:rPr>
                        <a:t>Издръжливост (</a:t>
                      </a:r>
                      <a:r>
                        <a:rPr lang="en-US" sz="1700">
                          <a:solidFill>
                            <a:srgbClr val="EEEEEE"/>
                          </a:solidFill>
                          <a:effectLst/>
                        </a:rPr>
                        <a:t>TBW)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>
                          <a:solidFill>
                            <a:srgbClr val="EEEEEE"/>
                          </a:solidFill>
                          <a:effectLst/>
                        </a:rPr>
                        <a:t>Общият обем данни, които могат да бъдат записани (за SSD).</a:t>
                      </a:r>
                    </a:p>
                  </a:txBody>
                  <a:tcPr marL="122830" marR="122830" marT="122830" marB="12283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711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533256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Мрежова 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sz="2800" dirty="0"/>
              <a:t>Предназначение: 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Свързаност: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Позволява на компютъра да се свързва към локални мрежи и Интернет.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Трансфер на данни: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Преобразува компютърните сигнали в такива, подходящи за пренос по кабел или радиовълни.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Идентификация: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Предоставя уникален MAC адрес за разпознаване в мрежата.</a:t>
            </a:r>
          </a:p>
          <a:p>
            <a:pPr marL="0" indent="0">
              <a:buNone/>
            </a:pP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09126875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Мрежова 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57551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Принцип на работа: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Картата работи на Физическия и Канален слой (OSI модел). Тя пакетира данните от процесора в рамки (frames), добавя контролни суми и ги изпраща чрез Ethernet порт или Wi-Fi антена.</a:t>
            </a:r>
            <a:endParaRPr lang="bg-BG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7EFA80-192A-566B-FED1-A376FC2ADB37}"/>
              </a:ext>
            </a:extLst>
          </p:cNvPr>
          <p:cNvSpPr txBox="1">
            <a:spLocks/>
          </p:cNvSpPr>
          <p:nvPr/>
        </p:nvSpPr>
        <p:spPr>
          <a:xfrm>
            <a:off x="5330482" y="1930400"/>
            <a:ext cx="6520623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bg-BG" sz="2800" dirty="0"/>
              <a:t>Блокова схема: </a:t>
            </a:r>
          </a:p>
        </p:txBody>
      </p:sp>
      <p:pic>
        <p:nvPicPr>
          <p:cNvPr id="11266" name="Picture 2" descr="NIC Block Diagram">
            <a:extLst>
              <a:ext uri="{FF2B5EF4-FFF2-40B4-BE49-F238E27FC236}">
                <a16:creationId xmlns:a16="http://schemas.microsoft.com/office/drawing/2014/main" id="{385A82A8-BFBB-3D9B-BB64-BA56DBCB9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026" y="2427700"/>
            <a:ext cx="5504398" cy="295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432118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Мрежова 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/>
              <a:t>Параметри и характеристики: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58185B7-C1B4-9AFF-D1EE-251E4A9D39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763330"/>
              </p:ext>
            </p:extLst>
          </p:nvPr>
        </p:nvGraphicFramePr>
        <p:xfrm>
          <a:off x="790296" y="2758339"/>
          <a:ext cx="8120156" cy="3738880"/>
        </p:xfrm>
        <a:graphic>
          <a:graphicData uri="http://schemas.openxmlformats.org/drawingml/2006/table">
            <a:tbl>
              <a:tblPr/>
              <a:tblGrid>
                <a:gridCol w="4060078">
                  <a:extLst>
                    <a:ext uri="{9D8B030D-6E8A-4147-A177-3AD203B41FA5}">
                      <a16:colId xmlns:a16="http://schemas.microsoft.com/office/drawing/2014/main" val="368823101"/>
                    </a:ext>
                  </a:extLst>
                </a:gridCol>
                <a:gridCol w="4060078">
                  <a:extLst>
                    <a:ext uri="{9D8B030D-6E8A-4147-A177-3AD203B41FA5}">
                      <a16:colId xmlns:a16="http://schemas.microsoft.com/office/drawing/2014/main" val="14402933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bg-BG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Параметър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dirty="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Описание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979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bg-BG">
                          <a:solidFill>
                            <a:srgbClr val="EEEEEE"/>
                          </a:solidFill>
                          <a:effectLst/>
                        </a:rPr>
                        <a:t>Пропускателна способност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rgbClr val="EEEEEE"/>
                          </a:solidFill>
                          <a:effectLst/>
                        </a:rPr>
                        <a:t>Максимална скорост (напр. 1 Gbps, 2.5 Gbps, 10 Gbps).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36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bg-BG">
                          <a:solidFill>
                            <a:srgbClr val="EEEEEE"/>
                          </a:solidFill>
                          <a:effectLst/>
                        </a:rPr>
                        <a:t>Тип на свързване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EEEEEE"/>
                          </a:solidFill>
                          <a:effectLst/>
                        </a:rPr>
                        <a:t>Ethernet (RJ-45) </a:t>
                      </a:r>
                      <a:r>
                        <a:rPr lang="bg-BG">
                          <a:solidFill>
                            <a:srgbClr val="EEEEEE"/>
                          </a:solidFill>
                          <a:effectLst/>
                        </a:rPr>
                        <a:t>или Безжично (</a:t>
                      </a:r>
                      <a:r>
                        <a:rPr lang="en-US">
                          <a:solidFill>
                            <a:srgbClr val="EEEEEE"/>
                          </a:solidFill>
                          <a:effectLst/>
                        </a:rPr>
                        <a:t>Wi-Fi 6/6E/7).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662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bg-BG">
                          <a:solidFill>
                            <a:srgbClr val="EEEEEE"/>
                          </a:solidFill>
                          <a:effectLst/>
                        </a:rPr>
                        <a:t>Стандарт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solidFill>
                            <a:srgbClr val="EEEEEE"/>
                          </a:solidFill>
                          <a:effectLst/>
                        </a:rPr>
                        <a:t>Версия на протокола (напр. 802.11ax).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5857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bg-BG">
                          <a:solidFill>
                            <a:srgbClr val="EEEEEE"/>
                          </a:solidFill>
                          <a:effectLst/>
                        </a:rPr>
                        <a:t>Интерфейс на шината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rgbClr val="EEEEEE"/>
                          </a:solidFill>
                          <a:effectLst/>
                        </a:rPr>
                        <a:t>Обикновено PCIe x1 или вградена в дънната платка.</a:t>
                      </a:r>
                    </a:p>
                  </a:txBody>
                  <a:tcPr marL="127000" marR="127000" marT="127000" marB="12700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667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45180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Дънна платка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417287" cy="4557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/>
              <a:t>Принцип:</a:t>
            </a:r>
            <a:r>
              <a:rPr lang="ru-RU" sz="2800" dirty="0"/>
              <a:t> Дънната платка използва набор от схеми, наречен </a:t>
            </a:r>
            <a:r>
              <a:rPr lang="ru-RU" sz="2800" b="1" dirty="0"/>
              <a:t>чипсет</a:t>
            </a:r>
            <a:r>
              <a:rPr lang="ru-RU" sz="2800" dirty="0"/>
              <a:t> (Chipset), който управлява потока от данни. Процесорът комуникира с RAM паметта и PCIe устройствата чрез бързи шини. BIOS/UEFI чипът инициализира хардуера при стартиране (POST процедура), преди да зареди операционната система.</a:t>
            </a:r>
            <a:br>
              <a:rPr lang="en-US" sz="2800" dirty="0"/>
            </a:br>
            <a:r>
              <a:rPr lang="bg-BG" sz="2800" dirty="0"/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12453F-CBC4-AE05-EB24-8144B19E2F81}"/>
              </a:ext>
            </a:extLst>
          </p:cNvPr>
          <p:cNvSpPr txBox="1">
            <a:spLocks/>
          </p:cNvSpPr>
          <p:nvPr/>
        </p:nvSpPr>
        <p:spPr>
          <a:xfrm>
            <a:off x="6938211" y="1830841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bg-BG" sz="2800" b="1" dirty="0"/>
              <a:t>Блокова схема:</a:t>
            </a:r>
            <a:br>
              <a:rPr lang="en-US" sz="2800" dirty="0"/>
            </a:br>
            <a:r>
              <a:rPr lang="bg-BG" sz="2800" dirty="0"/>
              <a:t> </a:t>
            </a:r>
          </a:p>
        </p:txBody>
      </p:sp>
      <p:pic>
        <p:nvPicPr>
          <p:cNvPr id="2054" name="Picture 6" descr="Motherboard Block Diagram">
            <a:extLst>
              <a:ext uri="{FF2B5EF4-FFF2-40B4-BE49-F238E27FC236}">
                <a16:creationId xmlns:a16="http://schemas.microsoft.com/office/drawing/2014/main" id="{B7693BA6-FC14-3315-76C9-84B7CCF55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497" y="2331197"/>
            <a:ext cx="4762500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365588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Дънна платка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/>
              <a:t>Параметри и характеристики: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926944-8C03-29B5-C1E1-E70640E83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713383"/>
              </p:ext>
            </p:extLst>
          </p:nvPr>
        </p:nvGraphicFramePr>
        <p:xfrm>
          <a:off x="786301" y="2742479"/>
          <a:ext cx="8266656" cy="3881438"/>
        </p:xfrm>
        <a:graphic>
          <a:graphicData uri="http://schemas.openxmlformats.org/drawingml/2006/table">
            <a:tbl>
              <a:tblPr/>
              <a:tblGrid>
                <a:gridCol w="4133328">
                  <a:extLst>
                    <a:ext uri="{9D8B030D-6E8A-4147-A177-3AD203B41FA5}">
                      <a16:colId xmlns:a16="http://schemas.microsoft.com/office/drawing/2014/main" val="1888191526"/>
                    </a:ext>
                  </a:extLst>
                </a:gridCol>
                <a:gridCol w="4133328">
                  <a:extLst>
                    <a:ext uri="{9D8B030D-6E8A-4147-A177-3AD203B41FA5}">
                      <a16:colId xmlns:a16="http://schemas.microsoft.com/office/drawing/2014/main" val="1358059252"/>
                    </a:ext>
                  </a:extLst>
                </a:gridCol>
              </a:tblGrid>
              <a:tr h="424023">
                <a:tc>
                  <a:txBody>
                    <a:bodyPr/>
                    <a:lstStyle/>
                    <a:p>
                      <a:pPr algn="l"/>
                      <a:r>
                        <a:rPr lang="bg-BG" sz="140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Параметър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400" dirty="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Описание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11245"/>
                  </a:ext>
                </a:extLst>
              </a:tr>
              <a:tr h="644188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Форм-фактор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Определя физическия размер (ATX, Micro-ATX, Mini-ITX).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22312"/>
                  </a:ext>
                </a:extLst>
              </a:tr>
              <a:tr h="864354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Сокет (</a:t>
                      </a:r>
                      <a:r>
                        <a:rPr lang="en-US" sz="1400">
                          <a:solidFill>
                            <a:srgbClr val="EEEEEE"/>
                          </a:solidFill>
                          <a:effectLst/>
                        </a:rPr>
                        <a:t>Socket)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Типът гнездо за процесора (напр. AM5 за AMD или LGA1700 за Intel).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361001"/>
                  </a:ext>
                </a:extLst>
              </a:tr>
              <a:tr h="864354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Чипсет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Определя поддържаните технологии, PCIe линии и овърклок възможности.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524136"/>
                  </a:ext>
                </a:extLst>
              </a:tr>
              <a:tr h="1084519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Слотове за памет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EEEEEE"/>
                          </a:solidFill>
                          <a:effectLst/>
                        </a:rPr>
                        <a:t>Брой слотове за RAM (обикновено 2 или 4) и поддържан стандарт (DDR4/DDR5).</a:t>
                      </a:r>
                    </a:p>
                  </a:txBody>
                  <a:tcPr marL="101928" marR="101928" marT="101928" marB="1019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454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663233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Процесор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sz="2800" dirty="0"/>
              <a:t>Предназначение: </a:t>
            </a:r>
          </a:p>
          <a:p>
            <a:r>
              <a:rPr lang="ru-RU" sz="2800" dirty="0"/>
              <a:t>„Мозък“ на компютъра: Изпълнява всички логически и аритметични инструкции.</a:t>
            </a:r>
          </a:p>
          <a:p>
            <a:r>
              <a:rPr lang="ru-RU" sz="2800" dirty="0"/>
              <a:t>Управление: Координира работата на останалите хардуерни части чрез софтуерни команди.</a:t>
            </a:r>
          </a:p>
          <a:p>
            <a:r>
              <a:rPr lang="ru-RU" sz="2800" dirty="0"/>
              <a:t>Обработка на данни: Превръща входната информация в полезни резултати.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801277940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Процесор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45" y="2140537"/>
            <a:ext cx="5160434" cy="44808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Принцип на работа: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Процесорът работи чрез цикъла "Извличане-Декодиране-Изпълнение". Аритметично-логическото устройство (ALU) извършва математиката, Контролният блок управлява реда, а Кеш паметта (L1, L2, L3) съхранява важни данни за моментален достъп.</a:t>
            </a:r>
            <a:endParaRPr lang="bg-BG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5C8A2F6-A596-6AC1-C00E-7E8DA8532595}"/>
              </a:ext>
            </a:extLst>
          </p:cNvPr>
          <p:cNvSpPr txBox="1">
            <a:spLocks/>
          </p:cNvSpPr>
          <p:nvPr/>
        </p:nvSpPr>
        <p:spPr>
          <a:xfrm>
            <a:off x="5377984" y="1822142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bg-BG" sz="2800"/>
              <a:t>Блокова схема: </a:t>
            </a:r>
            <a:endParaRPr lang="bg-BG" sz="2800" dirty="0"/>
          </a:p>
        </p:txBody>
      </p:sp>
      <p:pic>
        <p:nvPicPr>
          <p:cNvPr id="5124" name="Picture 4" descr="CPU Architecture Diagram">
            <a:extLst>
              <a:ext uri="{FF2B5EF4-FFF2-40B4-BE49-F238E27FC236}">
                <a16:creationId xmlns:a16="http://schemas.microsoft.com/office/drawing/2014/main" id="{F7A1D4AD-39A7-141F-CBCE-E3366FB32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879" y="2321651"/>
            <a:ext cx="5467267" cy="4224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44065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Процесор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/>
              <a:t>Параметри и характеристики: </a:t>
            </a:r>
          </a:p>
          <a:p>
            <a:pPr marL="0" indent="0">
              <a:buNone/>
            </a:pPr>
            <a:endParaRPr lang="bg-BG" sz="28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22EDEF8-05D8-7A07-798F-D516CC039F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397547"/>
              </p:ext>
            </p:extLst>
          </p:nvPr>
        </p:nvGraphicFramePr>
        <p:xfrm>
          <a:off x="745804" y="2699476"/>
          <a:ext cx="8200274" cy="3886449"/>
        </p:xfrm>
        <a:graphic>
          <a:graphicData uri="http://schemas.openxmlformats.org/drawingml/2006/table">
            <a:tbl>
              <a:tblPr/>
              <a:tblGrid>
                <a:gridCol w="4100137">
                  <a:extLst>
                    <a:ext uri="{9D8B030D-6E8A-4147-A177-3AD203B41FA5}">
                      <a16:colId xmlns:a16="http://schemas.microsoft.com/office/drawing/2014/main" val="1948076673"/>
                    </a:ext>
                  </a:extLst>
                </a:gridCol>
                <a:gridCol w="4100137">
                  <a:extLst>
                    <a:ext uri="{9D8B030D-6E8A-4147-A177-3AD203B41FA5}">
                      <a16:colId xmlns:a16="http://schemas.microsoft.com/office/drawing/2014/main" val="944361663"/>
                    </a:ext>
                  </a:extLst>
                </a:gridCol>
              </a:tblGrid>
              <a:tr h="401262">
                <a:tc>
                  <a:txBody>
                    <a:bodyPr/>
                    <a:lstStyle/>
                    <a:p>
                      <a:pPr algn="l"/>
                      <a:r>
                        <a:rPr lang="bg-BG" sz="140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Параметър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400" dirty="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Описание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230634"/>
                  </a:ext>
                </a:extLst>
              </a:tr>
              <a:tr h="817957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Тактова честота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Броят цикли в секунда, измервани в GHz (напр. 4.5 GHz).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458249"/>
                  </a:ext>
                </a:extLst>
              </a:tr>
              <a:tr h="817957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Ядра и нишки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Броят физически и логически изчислителни единици за мултитаскинг.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964879"/>
                  </a:ext>
                </a:extLst>
              </a:tr>
              <a:tr h="81795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rgbClr val="EEEEEE"/>
                          </a:solidFill>
                          <a:effectLst/>
                        </a:rPr>
                        <a:t>L3 </a:t>
                      </a:r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Кеш памет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EEEEEE"/>
                          </a:solidFill>
                          <a:effectLst/>
                        </a:rPr>
                        <a:t>Малка, но ултра-бърза памет, интегрирана директно в процесора.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596577"/>
                  </a:ext>
                </a:extLst>
              </a:tr>
              <a:tr h="1026304">
                <a:tc>
                  <a:txBody>
                    <a:bodyPr/>
                    <a:lstStyle/>
                    <a:p>
                      <a:r>
                        <a:rPr lang="bg-BG" sz="1400">
                          <a:solidFill>
                            <a:srgbClr val="EEEEEE"/>
                          </a:solidFill>
                          <a:effectLst/>
                        </a:rPr>
                        <a:t>Архитектура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EEEEEE"/>
                          </a:solidFill>
                          <a:effectLst/>
                        </a:rPr>
                        <a:t>Начинът на физическо разположение на транзисторите (напр. 5nm процес).</a:t>
                      </a:r>
                    </a:p>
                  </a:txBody>
                  <a:tcPr marL="96457" marR="96457" marT="96457" marB="96457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008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4721759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Видеокарта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g-BG" sz="2800" dirty="0"/>
              <a:t>Предназначение: 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Графично изобразяване: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Специализирана в бързото рендериране на изображения, видео и 3D анимации.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Паралелни изчисления: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Използва хиляди малки ядра за задачи като AI, видео монтаж и игри.</a:t>
            </a:r>
          </a:p>
          <a:p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Видео изход: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Преобразува цифровия сигнал в изображение за монитора.</a:t>
            </a:r>
          </a:p>
          <a:p>
            <a:pPr marL="0" indent="0">
              <a:buNone/>
            </a:pP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927123353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Видеокарта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965477" cy="450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0" dirty="0">
                <a:solidFill>
                  <a:schemeClr val="tx1"/>
                </a:solidFill>
                <a:effectLst/>
                <a:latin typeface="Manrope"/>
              </a:rPr>
              <a:t>Принцип на работа:</a:t>
            </a:r>
            <a:r>
              <a:rPr lang="ru-RU" sz="2800" b="0" i="0" dirty="0">
                <a:solidFill>
                  <a:schemeClr val="tx1"/>
                </a:solidFill>
                <a:effectLst/>
                <a:latin typeface="Manrope"/>
              </a:rPr>
              <a:t> GPU получава масиви от данни от процесора. Използвайки паралелна архитектура, обработва текстури и геометрични обекти в своята VRAM. Видео контролерът изпраща финалния сигнал към порта (HDMI/DisplayPort).</a:t>
            </a:r>
            <a:endParaRPr lang="bg-BG" sz="28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11D804F-5DF1-BAC6-CCB8-A4F74EF7E311}"/>
              </a:ext>
            </a:extLst>
          </p:cNvPr>
          <p:cNvSpPr txBox="1">
            <a:spLocks/>
          </p:cNvSpPr>
          <p:nvPr/>
        </p:nvSpPr>
        <p:spPr>
          <a:xfrm>
            <a:off x="5449235" y="1869643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bg-BG" sz="2800"/>
              <a:t>Блокова схема: </a:t>
            </a:r>
            <a:endParaRPr lang="bg-BG" sz="2800" dirty="0"/>
          </a:p>
        </p:txBody>
      </p:sp>
      <p:pic>
        <p:nvPicPr>
          <p:cNvPr id="7172" name="Picture 4" descr="GPU Architecture Diagram">
            <a:extLst>
              <a:ext uri="{FF2B5EF4-FFF2-40B4-BE49-F238E27FC236}">
                <a16:creationId xmlns:a16="http://schemas.microsoft.com/office/drawing/2014/main" id="{9D5380DC-DAEB-9EA8-A68B-369C8E96CA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621" y="2367522"/>
            <a:ext cx="5759116" cy="3256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34622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5561-4D3A-C32E-6F93-905B9A7E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8000" dirty="0"/>
              <a:t>Видеокарта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D0C74-2161-5510-3252-6E95056EF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bg-BG" sz="2800" dirty="0"/>
              <a:t>Параметри и характеристики: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2C4ECB4-DD08-0EAC-325F-580737F8D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1726"/>
              </p:ext>
            </p:extLst>
          </p:nvPr>
        </p:nvGraphicFramePr>
        <p:xfrm>
          <a:off x="735362" y="2730603"/>
          <a:ext cx="8230508" cy="3881437"/>
        </p:xfrm>
        <a:graphic>
          <a:graphicData uri="http://schemas.openxmlformats.org/drawingml/2006/table">
            <a:tbl>
              <a:tblPr/>
              <a:tblGrid>
                <a:gridCol w="4115254">
                  <a:extLst>
                    <a:ext uri="{9D8B030D-6E8A-4147-A177-3AD203B41FA5}">
                      <a16:colId xmlns:a16="http://schemas.microsoft.com/office/drawing/2014/main" val="1887564581"/>
                    </a:ext>
                  </a:extLst>
                </a:gridCol>
                <a:gridCol w="4115254">
                  <a:extLst>
                    <a:ext uri="{9D8B030D-6E8A-4147-A177-3AD203B41FA5}">
                      <a16:colId xmlns:a16="http://schemas.microsoft.com/office/drawing/2014/main" val="2601967695"/>
                    </a:ext>
                  </a:extLst>
                </a:gridCol>
              </a:tblGrid>
              <a:tr h="478281">
                <a:tc>
                  <a:txBody>
                    <a:bodyPr/>
                    <a:lstStyle/>
                    <a:p>
                      <a:pPr algn="l"/>
                      <a:r>
                        <a:rPr lang="bg-BG" sz="160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Параметър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1600">
                          <a:solidFill>
                            <a:srgbClr val="00FFFF"/>
                          </a:solidFill>
                          <a:effectLst/>
                          <a:latin typeface="Urbanist"/>
                        </a:rPr>
                        <a:t>Описание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161805"/>
                  </a:ext>
                </a:extLst>
              </a:tr>
              <a:tr h="726620">
                <a:tc>
                  <a:txBody>
                    <a:bodyPr/>
                    <a:lstStyle/>
                    <a:p>
                      <a:r>
                        <a:rPr lang="bg-BG" sz="1600">
                          <a:solidFill>
                            <a:srgbClr val="EEEEEE"/>
                          </a:solidFill>
                          <a:effectLst/>
                        </a:rPr>
                        <a:t>Видео памет (</a:t>
                      </a:r>
                      <a:r>
                        <a:rPr lang="en-US" sz="1600">
                          <a:solidFill>
                            <a:srgbClr val="EEEEEE"/>
                          </a:solidFill>
                          <a:effectLst/>
                        </a:rPr>
                        <a:t>VRAM)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EEEEEE"/>
                          </a:solidFill>
                          <a:effectLst/>
                        </a:rPr>
                        <a:t>Обем на паметта за текстури и кадри (напр. 8GB GDDR6).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93407"/>
                  </a:ext>
                </a:extLst>
              </a:tr>
              <a:tr h="974958">
                <a:tc>
                  <a:txBody>
                    <a:bodyPr/>
                    <a:lstStyle/>
                    <a:p>
                      <a:r>
                        <a:rPr lang="bg-BG" sz="1600">
                          <a:solidFill>
                            <a:srgbClr val="EEEEEE"/>
                          </a:solidFill>
                          <a:effectLst/>
                        </a:rPr>
                        <a:t>Ширина на шината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EEEEEE"/>
                          </a:solidFill>
                          <a:effectLst/>
                        </a:rPr>
                        <a:t>Скоростта, с която паметта обменя данни с GPU (напр. 256-bit).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982836"/>
                  </a:ext>
                </a:extLst>
              </a:tr>
              <a:tr h="974958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EEEEEE"/>
                          </a:solidFill>
                          <a:effectLst/>
                        </a:rPr>
                        <a:t>TDP (</a:t>
                      </a:r>
                      <a:r>
                        <a:rPr lang="bg-BG" sz="1600">
                          <a:solidFill>
                            <a:srgbClr val="EEEEEE"/>
                          </a:solidFill>
                          <a:effectLst/>
                        </a:rPr>
                        <a:t>Консумация)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EEEEEE"/>
                          </a:solidFill>
                          <a:effectLst/>
                        </a:rPr>
                        <a:t>Количеството енергия, което картата изразходва при натоварване.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050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871651"/>
                  </a:ext>
                </a:extLst>
              </a:tr>
              <a:tr h="72662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EEEEEE"/>
                          </a:solidFill>
                          <a:effectLst/>
                        </a:rPr>
                        <a:t>CUDA/Stream Cores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EEEEEE"/>
                          </a:solidFill>
                          <a:effectLst/>
                        </a:rPr>
                        <a:t>Броят на паралелните ядра в чипа.</a:t>
                      </a:r>
                    </a:p>
                  </a:txBody>
                  <a:tcPr marL="114971" marR="114971" marT="114971" marB="114971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A0A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799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451185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779</Words>
  <Application>Microsoft Office PowerPoint</Application>
  <PresentationFormat>Widescreen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Facet</vt:lpstr>
      <vt:lpstr>Дънна платка</vt:lpstr>
      <vt:lpstr>Дънна платка</vt:lpstr>
      <vt:lpstr>Дънна платка</vt:lpstr>
      <vt:lpstr>Процесор</vt:lpstr>
      <vt:lpstr>Процесор</vt:lpstr>
      <vt:lpstr>Процесор</vt:lpstr>
      <vt:lpstr>Видеокарта</vt:lpstr>
      <vt:lpstr>Видеокарта</vt:lpstr>
      <vt:lpstr>Видеокарта</vt:lpstr>
      <vt:lpstr>Хард диск</vt:lpstr>
      <vt:lpstr>Хард диск</vt:lpstr>
      <vt:lpstr>Хард диск</vt:lpstr>
      <vt:lpstr>Мрежова карта</vt:lpstr>
      <vt:lpstr>Мрежова карта</vt:lpstr>
      <vt:lpstr>Мрежова карта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Дънна платка</dc:title>
  <dc:creator>Boris Geshev</dc:creator>
  <cp:lastModifiedBy>Boris Geshev</cp:lastModifiedBy>
  <cp:revision>2</cp:revision>
  <dcterms:created xsi:type="dcterms:W3CDTF">2026-04-28T15:13:59Z</dcterms:created>
  <dcterms:modified xsi:type="dcterms:W3CDTF">2026-04-29T04:46:32Z</dcterms:modified>
</cp:coreProperties>
</file>